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89" r:id="rId2"/>
    <p:sldId id="256" r:id="rId3"/>
    <p:sldId id="290" r:id="rId4"/>
    <p:sldId id="259" r:id="rId5"/>
    <p:sldId id="260" r:id="rId6"/>
    <p:sldId id="261" r:id="rId7"/>
    <p:sldId id="262" r:id="rId8"/>
    <p:sldId id="263" r:id="rId9"/>
    <p:sldId id="276" r:id="rId10"/>
    <p:sldId id="264" r:id="rId11"/>
    <p:sldId id="265" r:id="rId12"/>
    <p:sldId id="266" r:id="rId13"/>
    <p:sldId id="277" r:id="rId14"/>
    <p:sldId id="278" r:id="rId15"/>
    <p:sldId id="271" r:id="rId16"/>
    <p:sldId id="279" r:id="rId17"/>
    <p:sldId id="267" r:id="rId18"/>
    <p:sldId id="268" r:id="rId19"/>
    <p:sldId id="269" r:id="rId20"/>
    <p:sldId id="280" r:id="rId21"/>
    <p:sldId id="281" r:id="rId22"/>
    <p:sldId id="288" r:id="rId23"/>
    <p:sldId id="282" r:id="rId24"/>
    <p:sldId id="283" r:id="rId25"/>
    <p:sldId id="284" r:id="rId26"/>
    <p:sldId id="285" r:id="rId27"/>
    <p:sldId id="286" r:id="rId28"/>
    <p:sldId id="273" r:id="rId29"/>
    <p:sldId id="274" r:id="rId30"/>
    <p:sldId id="287" r:id="rId3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7" d="100"/>
          <a:sy n="107" d="100"/>
        </p:scale>
        <p:origin x="-9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E453A1E8-7621-411A-9D8B-C33FB96ED8EE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66F444F4-99FA-47B9-A20F-DD7EB07EA0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83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05CDF9A-FD21-467A-983C-8735F748A1F6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6190DB0-5007-45A9-BBF2-77425C7AAB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38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41B1D6B-3FD1-48C7-8E52-354A1AF1083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1F4A58C-4C1D-47E1-8E4F-40AECCE999C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9C4FA4-256C-4AD2-B529-8605C3D7CA3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3A2BC3F-7B86-476B-892B-73ED5E0BC6A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FD3ADD2-49F0-47A4-8D26-75C1C859A4C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0F2D77-D8B3-45C5-81C8-7FC4ED6D7D4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9BD5E3-255D-434A-92AE-80926103DBA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033AA2-EBAE-47DD-B34C-70A436B9E3B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1FB713-6178-4AE9-A571-12A671520A3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BFCB578-0072-458C-AA75-2C951807B3F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BA5814-C8E4-41E6-881E-4283AA6F8A7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EED2824-4C48-4552-8111-CFD886E1E7C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64D5C2F-E156-45C9-8DB8-A51C513A06B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F8DCBD-F36F-47E2-BF5F-A5A3521844E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25E35F-B435-4FDE-9262-C75DC7738F03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8D8B7E-A699-499D-B1CA-441D72D058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4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EF2B53-85D3-4B65-8E82-A0F397F564EF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C2894-C5AF-4084-B748-69929EA5A2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54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FEEE6F-6CD9-4F93-A768-446B1014302A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A54B94-4928-4E67-B7C0-B73B570F1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27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1D3D5A-D52C-4953-A367-499093E6B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36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0B1690-2E66-4FBB-9C67-26349309CB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05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0438E-25FD-4E4B-9707-9DBEC46105BF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297839-08D6-48A9-844C-66C3C5F86D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18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CC8B28-DB1A-4F76-8B81-1B73CBDFF241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9CF96-E809-497E-A29B-9AD9E7B5EC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24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0BB8E1-70E7-488A-A184-7AB934AB028E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BD14B6-42C1-4C8F-A3E3-F4B22F7D0E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15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30375A-6D59-4231-952B-ADCB89E0FCB1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671A2B-66B6-49B0-94E9-B13D25951D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22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8F89F-A9D4-40C2-8E50-4F1B6EBABC53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7979B2-79B9-4C85-8345-8ABBF0485E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46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09BAC-0129-492C-BC52-E0B790859A78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39A020-15B7-4AB8-8CBB-7685E1C418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53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F9378-3BF5-4EEE-8FA3-5D77316B40E1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BEEE6E-CD46-4264-A9E8-C3469CCCA7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68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6D0CA5-9FFA-47E5-B991-4F95025FC192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368AA5-43EF-486F-8094-5F16A8727A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37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312616D-52A9-41BB-BBA0-1776EE3BF7EC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3072DF7-226C-43A1-B9D2-F3B271501D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4" descr="PwrptBkgd4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%0dTrain-RGB.jpg%20%20%20%20%20%20%20%20%20%20%20%20%20%20%20%20%20%20%20%20%20%20%20%20%20%20%20%20%20%20%20%20%20%20%20%20%20%20%20%20%20%20%20%20%20%20%20%20%20%20001FE4D1%0cMacintosh%20HD%20%20%20%20%20%20%20%20%20%20%20%20%20%20%20%20%20%20%20BB703780: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%17BESTART-VERT-03-RGB.jpg%20%20%20%20%20%20%20%20%20%20%20%20%20%20%20%20%20%20%20%20%20%20%20%20%20%20%20%20%20%20%20%20%20%20%20%20%20%20%20%200014045D%0cMacintosh%20HD%20%20%20%20%20%20%20%20%20%20%20%20%20%20%20%20%20%20%20BB703780: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%16FOLDER%20VERT-17-RGB.jpg%20%20%20%20%20%20%20%20%20%20%20%20%20%20%20%20%20%20%20%20%20%20%20%20%20%20%20%20%20%20%20%20%20%20%20%20%20%20%20%20%20001FE4D1%0cMacintosh%20HD%20%20%20%20%20%20%20%20%20%20%20%20%20%20%20%20%20%20%20BB703780: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Cover%20Slide.pptx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</p:txBody>
      </p:sp>
      <p:pic>
        <p:nvPicPr>
          <p:cNvPr id="4100" name="Picture 5" descr="PwrptBkg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Training Overview</a:t>
            </a:r>
          </a:p>
        </p:txBody>
      </p:sp>
      <p:pic>
        <p:nvPicPr>
          <p:cNvPr id="13315" name="Picture 5" descr="PwrptBkg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371600"/>
            <a:ext cx="52832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Training Modules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Tx/>
              <a:buChar char="•"/>
            </a:pPr>
            <a:r>
              <a:rPr lang="en-US" smtClean="0"/>
              <a:t>Module 1 – How WIC Supports Breastfeeding</a:t>
            </a:r>
          </a:p>
          <a:p>
            <a:pPr lvl="1" eaLnBrk="1" hangingPunct="1">
              <a:buFontTx/>
              <a:buChar char="•"/>
            </a:pPr>
            <a:r>
              <a:rPr lang="en-US" smtClean="0"/>
              <a:t>Module 2 – Feelings About Breastfeeding</a:t>
            </a:r>
          </a:p>
          <a:p>
            <a:pPr lvl="1" eaLnBrk="1" hangingPunct="1">
              <a:buFontTx/>
              <a:buChar char="•"/>
            </a:pPr>
            <a:r>
              <a:rPr lang="en-US" smtClean="0"/>
              <a:t>Module 3 – Communicating With Breastfeeding Families</a:t>
            </a:r>
          </a:p>
          <a:p>
            <a:pPr lvl="1" eaLnBrk="1" hangingPunct="1">
              <a:buFontTx/>
              <a:buChar char="•"/>
            </a:pPr>
            <a:r>
              <a:rPr lang="en-US" smtClean="0"/>
              <a:t>Module 4 – Barriers to Breastfeeding</a:t>
            </a:r>
          </a:p>
          <a:p>
            <a:pPr lvl="1" eaLnBrk="1" hangingPunct="1">
              <a:buFontTx/>
              <a:buChar char="•"/>
            </a:pPr>
            <a:r>
              <a:rPr lang="en-US" smtClean="0"/>
              <a:t>Module 5 – Promoting and Encouraging Exclusive Breastfeeding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Training Modules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763000" cy="5410200"/>
          </a:xfrm>
        </p:spPr>
        <p:txBody>
          <a:bodyPr/>
          <a:lstStyle/>
          <a:p>
            <a:pPr eaLnBrk="1" hangingPunct="1"/>
            <a:r>
              <a:rPr lang="en-US" sz="2800" smtClean="0"/>
              <a:t>Module 6 – Promoting Breastfeeding During Pregnancy</a:t>
            </a:r>
          </a:p>
          <a:p>
            <a:pPr eaLnBrk="1" hangingPunct="1"/>
            <a:r>
              <a:rPr lang="en-US" sz="2800" smtClean="0"/>
              <a:t>Module 7 – Providing Support for New Breastfeeding Moms (Birth to 1 Month)</a:t>
            </a:r>
          </a:p>
          <a:p>
            <a:pPr eaLnBrk="1" hangingPunct="1"/>
            <a:r>
              <a:rPr lang="en-US" sz="2800" smtClean="0"/>
              <a:t>Module 8 – Helping Mothers Continue the Breastfeeding Relationship (1 Month to 12 Months) </a:t>
            </a:r>
          </a:p>
          <a:p>
            <a:pPr eaLnBrk="1" hangingPunct="1"/>
            <a:r>
              <a:rPr lang="en-US" sz="2800" smtClean="0"/>
              <a:t>Module 9 – Talking With Mothers About Breastfeeding…When Mother and Baby Are Separated</a:t>
            </a:r>
          </a:p>
          <a:p>
            <a:pPr eaLnBrk="1" hangingPunct="1"/>
            <a:r>
              <a:rPr lang="en-US" sz="2800" smtClean="0"/>
              <a:t>Module 10 – Solutions for Common Breastfeeding Problems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Format of the Modules</a:t>
            </a:r>
          </a:p>
        </p:txBody>
      </p:sp>
      <p:sp>
        <p:nvSpPr>
          <p:cNvPr id="16387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/>
            <a:r>
              <a:rPr lang="en-US" smtClean="0"/>
              <a:t>Module Contents</a:t>
            </a:r>
          </a:p>
        </p:txBody>
      </p:sp>
      <p:sp>
        <p:nvSpPr>
          <p:cNvPr id="16388" name="Content Placeholder 2"/>
          <p:cNvSpPr>
            <a:spLocks noGrp="1"/>
          </p:cNvSpPr>
          <p:nvPr>
            <p:ph sz="half" idx="2"/>
          </p:nvPr>
        </p:nvSpPr>
        <p:spPr>
          <a:xfrm>
            <a:off x="914400" y="2174875"/>
            <a:ext cx="3582988" cy="3951288"/>
          </a:xfrm>
        </p:spPr>
        <p:txBody>
          <a:bodyPr/>
          <a:lstStyle/>
          <a:p>
            <a:pPr eaLnBrk="1" hangingPunct="1"/>
            <a:r>
              <a:rPr lang="en-US" smtClean="0"/>
              <a:t>Core competencies</a:t>
            </a:r>
          </a:p>
          <a:p>
            <a:pPr eaLnBrk="1" hangingPunct="1"/>
            <a:r>
              <a:rPr lang="en-US" smtClean="0"/>
              <a:t>Learning objectives</a:t>
            </a:r>
          </a:p>
          <a:p>
            <a:pPr eaLnBrk="1" hangingPunct="1"/>
            <a:r>
              <a:rPr lang="en-US" smtClean="0"/>
              <a:t>Module overview</a:t>
            </a:r>
          </a:p>
          <a:p>
            <a:pPr eaLnBrk="1" hangingPunct="1"/>
            <a:r>
              <a:rPr lang="en-US" smtClean="0"/>
              <a:t>Speaker notes</a:t>
            </a:r>
          </a:p>
          <a:p>
            <a:pPr lvl="1" eaLnBrk="1" hangingPunct="1"/>
            <a:r>
              <a:rPr lang="en-US" smtClean="0"/>
              <a:t>Talking Points</a:t>
            </a:r>
          </a:p>
          <a:p>
            <a:pPr lvl="1" eaLnBrk="1" hangingPunct="1"/>
            <a:r>
              <a:rPr lang="en-US" smtClean="0"/>
              <a:t>Instructional Guidance</a:t>
            </a:r>
          </a:p>
          <a:p>
            <a:pPr lvl="1" eaLnBrk="1" hangingPunct="1"/>
            <a:r>
              <a:rPr lang="en-US" smtClean="0"/>
              <a:t>Activity Instructions</a:t>
            </a:r>
          </a:p>
          <a:p>
            <a:pPr eaLnBrk="1" hangingPunct="1"/>
            <a:r>
              <a:rPr lang="en-US" smtClean="0"/>
              <a:t>Handouts</a:t>
            </a:r>
          </a:p>
        </p:txBody>
      </p:sp>
      <p:sp>
        <p:nvSpPr>
          <p:cNvPr id="16389" name="Text Placeholder 11"/>
          <p:cNvSpPr>
            <a:spLocks noGrp="1"/>
          </p:cNvSpPr>
          <p:nvPr>
            <p:ph type="body" sz="quarter" idx="3"/>
          </p:nvPr>
        </p:nvSpPr>
        <p:spPr>
          <a:xfrm>
            <a:off x="4343400" y="1524000"/>
            <a:ext cx="4041775" cy="639763"/>
          </a:xfrm>
        </p:spPr>
        <p:txBody>
          <a:bodyPr/>
          <a:lstStyle/>
          <a:p>
            <a:pPr algn="ctr" eaLnBrk="1" hangingPunct="1"/>
            <a:r>
              <a:rPr lang="en-US" smtClean="0"/>
              <a:t>Instructional Icons</a:t>
            </a:r>
          </a:p>
        </p:txBody>
      </p:sp>
      <p:pic>
        <p:nvPicPr>
          <p:cNvPr id="16390" name="Picture 1" descr="icons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286000"/>
            <a:ext cx="990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3" descr="activities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286000"/>
            <a:ext cx="91440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2" descr="activitiesicon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581400"/>
            <a:ext cx="990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3" name="TextBox 13"/>
          <p:cNvSpPr txBox="1">
            <a:spLocks noChangeArrowheads="1"/>
          </p:cNvSpPr>
          <p:nvPr/>
        </p:nvSpPr>
        <p:spPr bwMode="auto">
          <a:xfrm>
            <a:off x="6705600" y="3200400"/>
            <a:ext cx="1219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400">
                <a:latin typeface="Calibri" pitchFamily="34" charset="0"/>
              </a:rPr>
              <a:t>Instructional Guidance</a:t>
            </a:r>
          </a:p>
        </p:txBody>
      </p:sp>
      <p:sp>
        <p:nvSpPr>
          <p:cNvPr id="16394" name="Rectangle 14"/>
          <p:cNvSpPr>
            <a:spLocks noChangeArrowheads="1"/>
          </p:cNvSpPr>
          <p:nvPr/>
        </p:nvSpPr>
        <p:spPr bwMode="auto">
          <a:xfrm>
            <a:off x="5257800" y="3276600"/>
            <a:ext cx="733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alibri" pitchFamily="34" charset="0"/>
              </a:rPr>
              <a:t>Activity</a:t>
            </a:r>
          </a:p>
        </p:txBody>
      </p:sp>
      <p:sp>
        <p:nvSpPr>
          <p:cNvPr id="16395" name="Rectangle 15"/>
          <p:cNvSpPr>
            <a:spLocks noChangeArrowheads="1"/>
          </p:cNvSpPr>
          <p:nvPr/>
        </p:nvSpPr>
        <p:spPr bwMode="auto">
          <a:xfrm>
            <a:off x="6019800" y="4572000"/>
            <a:ext cx="881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alibri" pitchFamily="34" charset="0"/>
              </a:rPr>
              <a:t>Local Info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Other Training Tools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>
          <a:xfrm>
            <a:off x="2057400" y="1676400"/>
            <a:ext cx="4876800" cy="639763"/>
          </a:xfrm>
        </p:spPr>
        <p:txBody>
          <a:bodyPr/>
          <a:lstStyle/>
          <a:p>
            <a:pPr algn="ctr" eaLnBrk="1" hangingPunct="1"/>
            <a:r>
              <a:rPr lang="en-US" sz="1800" smtClean="0"/>
              <a:t>“My Goals for Breastfeeding Support”</a:t>
            </a:r>
          </a:p>
          <a:p>
            <a:pPr algn="ctr" eaLnBrk="1" hangingPunct="1"/>
            <a:r>
              <a:rPr lang="en-US" sz="1800" smtClean="0"/>
              <a:t>Goal-Setting Flower</a:t>
            </a:r>
          </a:p>
        </p:txBody>
      </p:sp>
      <p:pic>
        <p:nvPicPr>
          <p:cNvPr id="17412" name="Picture 2" descr="C:\Users\Cathy\AppData\Local\Microsoft\Windows\Temporary Internet Files\Content.IE5\QKJ71DVJ\grow and glow flower goals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24200" y="2438400"/>
            <a:ext cx="2514600" cy="2874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Training Resources Provided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429000" y="1447800"/>
            <a:ext cx="5257800" cy="4678363"/>
          </a:xfrm>
        </p:spPr>
        <p:txBody>
          <a:bodyPr/>
          <a:lstStyle/>
          <a:p>
            <a:pPr eaLnBrk="1" hangingPunct="1"/>
            <a:r>
              <a:rPr lang="en-US" sz="2400" smtClean="0"/>
              <a:t>DVD:  “Show Me Video Vignettes”</a:t>
            </a:r>
          </a:p>
          <a:p>
            <a:pPr eaLnBrk="1" hangingPunct="1"/>
            <a:r>
              <a:rPr lang="en-US" sz="2400" smtClean="0"/>
              <a:t>DVD:  “To Baby With Love: Overcoming Breastfeeding Barriers” (Texas WIC State Agency) </a:t>
            </a:r>
          </a:p>
          <a:p>
            <a:pPr eaLnBrk="1" hangingPunct="1"/>
            <a:r>
              <a:rPr lang="en-US" sz="2400" smtClean="0"/>
              <a:t>DVD:  “Breastfeeding: Another Way of Saying </a:t>
            </a:r>
            <a:r>
              <a:rPr lang="en-US" sz="2400" i="1" smtClean="0"/>
              <a:t>I Love You</a:t>
            </a:r>
            <a:r>
              <a:rPr lang="en-US" sz="2400" smtClean="0"/>
              <a:t>” (Mississippi WIC State Agency)</a:t>
            </a:r>
          </a:p>
          <a:p>
            <a:pPr eaLnBrk="1" hangingPunct="1"/>
            <a:r>
              <a:rPr lang="en-US" sz="2400" smtClean="0"/>
              <a:t>Book:  “Quick Reference for the Lactation Professional”</a:t>
            </a:r>
          </a:p>
        </p:txBody>
      </p:sp>
      <p:pic>
        <p:nvPicPr>
          <p:cNvPr id="5" name="Picture 4" descr="5014X_CVRF_300RG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600200"/>
            <a:ext cx="2503488" cy="3505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685800" y="23622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Curriculum Terms Used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/>
              <a:t>The WIC Designated </a:t>
            </a:r>
            <a:br>
              <a:rPr lang="en-US" sz="4000" dirty="0"/>
            </a:br>
            <a:r>
              <a:rPr lang="en-US" sz="4000" dirty="0"/>
              <a:t>Breastfeeding Expert</a:t>
            </a:r>
          </a:p>
        </p:txBody>
      </p:sp>
      <p:pic>
        <p:nvPicPr>
          <p:cNvPr id="51204" name="Picture 4" descr="&#10;Train-RGB.jpg                                                  001FE4D1Macintosh HD                   BB703780:"/>
          <p:cNvPicPr>
            <a:picLocks noGrp="1" noChangeAspect="1" noChangeArrowheads="1"/>
          </p:cNvPicPr>
          <p:nvPr>
            <p:ph idx="1"/>
          </p:nvPr>
        </p:nvPicPr>
        <p:blipFill>
          <a:blip r:embed="rId3" r:link="rId4"/>
          <a:srcRect t="12537" r="22800" b="10149"/>
          <a:stretch>
            <a:fillRect/>
          </a:stretch>
        </p:blipFill>
        <p:spPr>
          <a:xfrm>
            <a:off x="2057400" y="1752600"/>
            <a:ext cx="5029200" cy="3370263"/>
          </a:xfrm>
          <a:ln w="25400"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Yield</a:t>
            </a:r>
          </a:p>
        </p:txBody>
      </p:sp>
      <p:sp>
        <p:nvSpPr>
          <p:cNvPr id="21507" name="Rectangle 5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WIC Designated Breastfeeding Expert</a:t>
            </a:r>
          </a:p>
          <a:p>
            <a:pPr eaLnBrk="1" hangingPunct="1"/>
            <a:r>
              <a:rPr lang="en-US" sz="2800" smtClean="0"/>
              <a:t>Nutritionist</a:t>
            </a:r>
          </a:p>
          <a:p>
            <a:pPr eaLnBrk="1" hangingPunct="1"/>
            <a:r>
              <a:rPr lang="en-US" sz="2800" smtClean="0"/>
              <a:t>Peer counselor</a:t>
            </a:r>
          </a:p>
          <a:p>
            <a:pPr eaLnBrk="1" hangingPunct="1"/>
            <a:r>
              <a:rPr lang="en-US" sz="2800" smtClean="0"/>
              <a:t>Clerical staff</a:t>
            </a:r>
          </a:p>
          <a:p>
            <a:pPr eaLnBrk="1" hangingPunct="1"/>
            <a:r>
              <a:rPr lang="en-US" sz="2800" smtClean="0"/>
              <a:t>Medical professionals</a:t>
            </a:r>
          </a:p>
          <a:p>
            <a:pPr eaLnBrk="1" hangingPunct="1"/>
            <a:r>
              <a:rPr lang="en-US" sz="2800" smtClean="0"/>
              <a:t>Other resources in the community</a:t>
            </a:r>
          </a:p>
        </p:txBody>
      </p:sp>
      <p:pic>
        <p:nvPicPr>
          <p:cNvPr id="53256" name="Picture 8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0" y="1676400"/>
            <a:ext cx="4191000" cy="3143250"/>
          </a:xfrm>
          <a:ln w="25400"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  <p:sp>
        <p:nvSpPr>
          <p:cNvPr id="41988" name="TextBox 4"/>
          <p:cNvSpPr txBox="1">
            <a:spLocks noChangeArrowheads="1"/>
          </p:cNvSpPr>
          <p:nvPr/>
        </p:nvSpPr>
        <p:spPr bwMode="auto">
          <a:xfrm>
            <a:off x="304800" y="4876800"/>
            <a:ext cx="4191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+mn-cs"/>
              </a:rPr>
              <a:t>North Miami WIC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Effective Training Approaches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2225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Auditory Learners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Visual  Learners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Kinesthetic</a:t>
                      </a:r>
                      <a:r>
                        <a:rPr lang="en-US" sz="1800" baseline="0" dirty="0" smtClean="0"/>
                        <a:t> Learners</a:t>
                      </a:r>
                      <a:endParaRPr lang="en-US" sz="1800" dirty="0"/>
                    </a:p>
                  </a:txBody>
                  <a:tcPr marT="45733" marB="45733"/>
                </a:tc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Stories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Video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Group activities</a:t>
                      </a:r>
                      <a:endParaRPr lang="en-US" sz="1800" dirty="0"/>
                    </a:p>
                  </a:txBody>
                  <a:tcPr marT="45733" marB="45733"/>
                </a:tc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Lecture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Slides and flip charts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Physical touch</a:t>
                      </a:r>
                      <a:endParaRPr lang="en-US" sz="1800" dirty="0"/>
                    </a:p>
                  </a:txBody>
                  <a:tcPr marT="45733" marB="45733"/>
                </a:tc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Group discussion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Engaging photo images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Role playing</a:t>
                      </a:r>
                      <a:endParaRPr lang="en-US" sz="1800" dirty="0"/>
                    </a:p>
                  </a:txBody>
                  <a:tcPr marT="45733" marB="45733"/>
                </a:tc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Informal conversations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Demonstrations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Application</a:t>
                      </a:r>
                      <a:r>
                        <a:rPr lang="en-US" sz="1800" baseline="0" dirty="0" smtClean="0"/>
                        <a:t> practice</a:t>
                      </a:r>
                      <a:endParaRPr lang="en-US" sz="1800" dirty="0"/>
                    </a:p>
                  </a:txBody>
                  <a:tcPr marT="45733" marB="45733"/>
                </a:tc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Music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Drama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Taking notes</a:t>
                      </a:r>
                      <a:endParaRPr lang="en-US" sz="1800" dirty="0"/>
                    </a:p>
                  </a:txBody>
                  <a:tcPr marT="45733" marB="45733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/>
          </a:p>
        </p:txBody>
      </p:sp>
      <p:pic>
        <p:nvPicPr>
          <p:cNvPr id="5124" name="Picture 4" descr="PwrptBkgd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Use Adult Learning Techniques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Active involvement in learning new skills</a:t>
            </a:r>
          </a:p>
          <a:p>
            <a:pPr eaLnBrk="1" hangingPunct="1"/>
            <a:r>
              <a:rPr lang="en-US" smtClean="0"/>
              <a:t>Reinforcement</a:t>
            </a:r>
          </a:p>
          <a:p>
            <a:pPr eaLnBrk="1" hangingPunct="1"/>
            <a:r>
              <a:rPr lang="en-US" smtClean="0"/>
              <a:t>Repetition</a:t>
            </a:r>
          </a:p>
          <a:p>
            <a:pPr eaLnBrk="1" hangingPunct="1"/>
            <a:r>
              <a:rPr lang="en-US" smtClean="0"/>
              <a:t>Visual aids</a:t>
            </a:r>
          </a:p>
          <a:p>
            <a:pPr eaLnBrk="1" hangingPunct="1"/>
            <a:r>
              <a:rPr lang="en-US" smtClean="0"/>
              <a:t>Recognition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Keep the Pace Moving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Adult attention span</a:t>
            </a:r>
          </a:p>
          <a:p>
            <a:pPr eaLnBrk="1" hangingPunct="1"/>
            <a:r>
              <a:rPr lang="en-US" smtClean="0"/>
              <a:t>Learning techniques:</a:t>
            </a:r>
          </a:p>
          <a:p>
            <a:pPr lvl="1" eaLnBrk="1" hangingPunct="1"/>
            <a:r>
              <a:rPr lang="en-US" smtClean="0"/>
              <a:t>Change types of activities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Make Your Point as Visual as Possible</a:t>
            </a:r>
            <a:endParaRPr 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Learning techniques:</a:t>
            </a:r>
          </a:p>
          <a:p>
            <a:pPr lvl="1" eaLnBrk="1" hangingPunct="1"/>
            <a:r>
              <a:rPr lang="en-US" smtClean="0"/>
              <a:t>Slides with lots of engaging photo images</a:t>
            </a:r>
          </a:p>
          <a:p>
            <a:pPr lvl="1" eaLnBrk="1" hangingPunct="1"/>
            <a:r>
              <a:rPr lang="en-US" smtClean="0"/>
              <a:t>Flip charts to record ideas and thoughts</a:t>
            </a:r>
          </a:p>
          <a:p>
            <a:pPr lvl="1" eaLnBrk="1" hangingPunct="1"/>
            <a:r>
              <a:rPr lang="en-US" smtClean="0"/>
              <a:t>Examples and demonstrations</a:t>
            </a:r>
          </a:p>
          <a:p>
            <a:pPr lvl="1" eaLnBrk="1" hangingPunct="1"/>
            <a:r>
              <a:rPr lang="en-US" smtClean="0"/>
              <a:t>Drama</a:t>
            </a:r>
          </a:p>
          <a:p>
            <a:pPr lvl="1" eaLnBrk="1" hangingPunct="1"/>
            <a:r>
              <a:rPr lang="en-US" smtClean="0"/>
              <a:t>Video</a:t>
            </a:r>
          </a:p>
          <a:p>
            <a:pPr eaLnBrk="1" hangingPunct="1">
              <a:buFont typeface="Arial" charset="0"/>
              <a:buNone/>
            </a:pPr>
            <a:r>
              <a:rPr lang="en-US" smtClean="0"/>
              <a:t> </a:t>
            </a:r>
          </a:p>
          <a:p>
            <a:pPr lvl="1"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Teach Small Amounts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4419600" y="1600200"/>
            <a:ext cx="4267200" cy="4525963"/>
          </a:xfrm>
        </p:spPr>
        <p:txBody>
          <a:bodyPr/>
          <a:lstStyle/>
          <a:p>
            <a:pPr eaLnBrk="1" hangingPunct="1"/>
            <a:r>
              <a:rPr lang="en-US" smtClean="0"/>
              <a:t>Focus on the core information</a:t>
            </a:r>
          </a:p>
          <a:p>
            <a:pPr eaLnBrk="1" hangingPunct="1"/>
            <a:r>
              <a:rPr lang="en-US" smtClean="0"/>
              <a:t>Keep language and messages simple</a:t>
            </a:r>
          </a:p>
          <a:p>
            <a:pPr eaLnBrk="1" hangingPunct="1">
              <a:buFont typeface="Arial" charset="0"/>
              <a:buNone/>
            </a:pPr>
            <a:endParaRPr lang="en-US" smtClean="0"/>
          </a:p>
        </p:txBody>
      </p:sp>
      <p:pic>
        <p:nvPicPr>
          <p:cNvPr id="26628" name="Picture 10" descr="BESTART-VERT-03-RGB.jpg                                        0014045DMacintosh HD                   BB703780: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4" b="4028"/>
          <a:stretch>
            <a:fillRect/>
          </a:stretch>
        </p:blipFill>
        <p:spPr bwMode="auto">
          <a:xfrm>
            <a:off x="1143000" y="1524000"/>
            <a:ext cx="3008313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Repeat the Information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Learning techniques:</a:t>
            </a:r>
          </a:p>
          <a:p>
            <a:pPr lvl="1" eaLnBrk="1" hangingPunct="1"/>
            <a:r>
              <a:rPr lang="en-US" smtClean="0"/>
              <a:t>Role plays</a:t>
            </a:r>
          </a:p>
          <a:p>
            <a:pPr lvl="1" eaLnBrk="1" hangingPunct="1"/>
            <a:r>
              <a:rPr lang="en-US" smtClean="0"/>
              <a:t>Written handouts, other materials</a:t>
            </a:r>
          </a:p>
          <a:p>
            <a:pPr lvl="1" eaLnBrk="1" hangingPunct="1"/>
            <a:r>
              <a:rPr lang="en-US" smtClean="0"/>
              <a:t>Discussion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Keep It Relevant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Learning techniques:</a:t>
            </a:r>
          </a:p>
          <a:p>
            <a:pPr lvl="1" eaLnBrk="1" hangingPunct="1"/>
            <a:r>
              <a:rPr lang="en-US" smtClean="0"/>
              <a:t>Facilitated discussion</a:t>
            </a:r>
          </a:p>
          <a:p>
            <a:pPr lvl="1" eaLnBrk="1" hangingPunct="1"/>
            <a:r>
              <a:rPr lang="en-US" smtClean="0"/>
              <a:t>Storytelling</a:t>
            </a:r>
          </a:p>
          <a:p>
            <a:pPr lvl="1" eaLnBrk="1" hangingPunct="1"/>
            <a:r>
              <a:rPr lang="en-US" smtClean="0"/>
              <a:t>Practice opportunities</a:t>
            </a:r>
          </a:p>
          <a:p>
            <a:pPr lvl="1" eaLnBrk="1" hangingPunct="1"/>
            <a:r>
              <a:rPr lang="en-US" smtClean="0"/>
              <a:t>Goal setting</a:t>
            </a:r>
          </a:p>
          <a:p>
            <a:pPr lvl="1" eaLnBrk="1" hangingPunct="1"/>
            <a:r>
              <a:rPr lang="en-US" smtClean="0"/>
              <a:t>Structured ongoing enrichment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Foster Skills-Building Opportunities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Learning techniques:</a:t>
            </a:r>
          </a:p>
          <a:p>
            <a:pPr lvl="1" eaLnBrk="1" hangingPunct="1"/>
            <a:r>
              <a:rPr lang="en-US" smtClean="0"/>
              <a:t>Role play</a:t>
            </a:r>
          </a:p>
          <a:p>
            <a:pPr lvl="1" eaLnBrk="1" hangingPunct="1"/>
            <a:r>
              <a:rPr lang="en-US" smtClean="0"/>
              <a:t>Practice scenarios and situations</a:t>
            </a:r>
          </a:p>
          <a:p>
            <a:pPr lvl="1" eaLnBrk="1" hangingPunct="1"/>
            <a:r>
              <a:rPr lang="en-US" smtClean="0"/>
              <a:t>Task-oriented group activities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Reward Participants </a:t>
            </a:r>
            <a:br>
              <a:rPr lang="en-US" dirty="0" smtClean="0"/>
            </a:br>
            <a:r>
              <a:rPr lang="en-US" dirty="0" smtClean="0"/>
              <a:t>When Learning Occurs</a:t>
            </a:r>
            <a:endParaRPr lang="en-US" dirty="0"/>
          </a:p>
        </p:txBody>
      </p:sp>
      <p:sp>
        <p:nvSpPr>
          <p:cNvPr id="3072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Learning techniques</a:t>
            </a:r>
          </a:p>
          <a:p>
            <a:pPr lvl="1" eaLnBrk="1" hangingPunct="1"/>
            <a:r>
              <a:rPr lang="en-US" smtClean="0"/>
              <a:t>Public and private affirmation</a:t>
            </a:r>
          </a:p>
          <a:p>
            <a:pPr lvl="1" eaLnBrk="1" hangingPunct="1"/>
            <a:r>
              <a:rPr lang="en-US" smtClean="0"/>
              <a:t>Physical rewards</a:t>
            </a:r>
          </a:p>
        </p:txBody>
      </p:sp>
      <p:pic>
        <p:nvPicPr>
          <p:cNvPr id="30724" name="Picture 18" descr="FOLDER VERT-17-RGB.jpg                                         001FE4D1Macintosh HD                   BB703780: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5" b="9395"/>
          <a:stretch>
            <a:fillRect/>
          </a:stretch>
        </p:blipFill>
        <p:spPr>
          <a:xfrm>
            <a:off x="762000" y="1524000"/>
            <a:ext cx="3519488" cy="398145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Above All: Make It Fun!</a:t>
            </a:r>
          </a:p>
        </p:txBody>
      </p:sp>
      <p:pic>
        <p:nvPicPr>
          <p:cNvPr id="37892" name="Picture 4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600200"/>
            <a:ext cx="4038600" cy="3082925"/>
          </a:xfrm>
          <a:ln w="25400"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  <p:sp>
        <p:nvSpPr>
          <p:cNvPr id="31748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Welcoming environment</a:t>
            </a:r>
          </a:p>
          <a:p>
            <a:pPr lvl="1" eaLnBrk="1" hangingPunct="1"/>
            <a:r>
              <a:rPr lang="en-US" sz="2400" smtClean="0"/>
              <a:t>Room setup</a:t>
            </a:r>
          </a:p>
          <a:p>
            <a:pPr lvl="1" eaLnBrk="1" hangingPunct="1"/>
            <a:r>
              <a:rPr lang="en-US" sz="2400" smtClean="0"/>
              <a:t>Reinforce the theme</a:t>
            </a:r>
          </a:p>
          <a:p>
            <a:pPr eaLnBrk="1" hangingPunct="1"/>
            <a:r>
              <a:rPr lang="en-US" sz="2800" smtClean="0"/>
              <a:t>Door prizes </a:t>
            </a:r>
          </a:p>
          <a:p>
            <a:pPr eaLnBrk="1" hangingPunct="1"/>
            <a:r>
              <a:rPr lang="en-US" sz="2800" smtClean="0"/>
              <a:t>Themed centerpieces at tables</a:t>
            </a:r>
          </a:p>
          <a:p>
            <a:pPr eaLnBrk="1" hangingPunct="1">
              <a:buFontTx/>
              <a:buNone/>
            </a:pPr>
            <a:endParaRPr lang="en-US" sz="2800" smtClean="0"/>
          </a:p>
          <a:p>
            <a:pPr lvl="1" eaLnBrk="1" hangingPunct="1">
              <a:buFontTx/>
              <a:buNone/>
            </a:pPr>
            <a:endParaRPr lang="en-US" sz="2400" smtClean="0"/>
          </a:p>
        </p:txBody>
      </p:sp>
      <p:sp>
        <p:nvSpPr>
          <p:cNvPr id="54276" name="TextBox 4"/>
          <p:cNvSpPr txBox="1">
            <a:spLocks noChangeArrowheads="1"/>
          </p:cNvSpPr>
          <p:nvPr/>
        </p:nvSpPr>
        <p:spPr bwMode="auto">
          <a:xfrm>
            <a:off x="457200" y="4800600"/>
            <a:ext cx="4114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+mn-cs"/>
              </a:rPr>
              <a:t>Washington County, Mississippi WIC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/>
              <a:t>Help Staff Glow </a:t>
            </a:r>
            <a:r>
              <a:rPr lang="en-US" sz="4000" dirty="0" smtClean="0"/>
              <a:t>With 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>Breastfeeding Support</a:t>
            </a:r>
          </a:p>
        </p:txBody>
      </p:sp>
      <p:pic>
        <p:nvPicPr>
          <p:cNvPr id="39940" name="Picture 4" descr="100_809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981200" y="1524000"/>
            <a:ext cx="5029200" cy="3773488"/>
          </a:xfr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667000" y="5334000"/>
            <a:ext cx="41148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Hialeah West WIC, Miami, FL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Core Competency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Understand effective strategies for increasing staff support for breastfeeding and improving breastfeeding competencies.</a:t>
            </a:r>
          </a:p>
          <a:p>
            <a:pPr>
              <a:buFont typeface="Arial" charset="0"/>
              <a:buNone/>
              <a:defRPr/>
            </a:pPr>
            <a:endParaRPr lang="en-US" cap="small" dirty="0" smtClean="0"/>
          </a:p>
          <a:p>
            <a:pPr>
              <a:buFont typeface="Arial" charset="0"/>
              <a:buNone/>
              <a:defRPr/>
            </a:pPr>
            <a:endParaRPr lang="en-US" cap="small" dirty="0" smtClean="0"/>
          </a:p>
          <a:p>
            <a:pPr>
              <a:buFont typeface="Arial" charset="0"/>
              <a:buNone/>
              <a:defRPr/>
            </a:pPr>
            <a:endParaRPr lang="en-US" cap="small" dirty="0" smtClean="0"/>
          </a:p>
          <a:p>
            <a:pPr>
              <a:buFont typeface="Arial" charset="0"/>
              <a:buNone/>
              <a:defRPr/>
            </a:pPr>
            <a:endParaRPr lang="en-US" cap="small" dirty="0" smtClean="0"/>
          </a:p>
          <a:p>
            <a:pPr>
              <a:buFont typeface="Arial" charset="0"/>
              <a:buNone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Technical Assistance for Trainers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Conference call after training event</a:t>
            </a:r>
          </a:p>
          <a:p>
            <a:pPr eaLnBrk="1" hangingPunct="1"/>
            <a:r>
              <a:rPr lang="en-US" smtClean="0"/>
              <a:t>Ongoing technical assistance by phone, email</a:t>
            </a:r>
          </a:p>
          <a:p>
            <a:pPr eaLnBrk="1" hangingPunct="1"/>
            <a:r>
              <a:rPr lang="en-US" smtClean="0"/>
              <a:t>Access to training materials and resources on WIC Works Resource System at</a:t>
            </a:r>
          </a:p>
          <a:p>
            <a:pPr eaLnBrk="1" hangingPunct="1">
              <a:buFont typeface="Arial" charset="0"/>
              <a:buNone/>
            </a:pPr>
            <a:r>
              <a:rPr lang="en-US" smtClean="0"/>
              <a:t>    </a:t>
            </a:r>
            <a:r>
              <a:rPr lang="en-US" sz="2000" smtClean="0"/>
              <a:t>http://www.nal.usda.gov/wicworks/Learning_Center/BF_training.html </a:t>
            </a:r>
          </a:p>
          <a:p>
            <a:pPr eaLnBrk="1" hangingPunct="1"/>
            <a:endParaRPr lang="en-US" smtClean="0"/>
          </a:p>
        </p:txBody>
      </p:sp>
      <p:pic>
        <p:nvPicPr>
          <p:cNvPr id="33796" name="Picture 2" descr="C:\Users\Cathy\AppData\Local\Microsoft\Windows\Temporary Internet Files\Content.IE5\QKJ71DVJ\grow and glow flower goals.jpg">
            <a:hlinkClick r:id="rId2" action="ppaction://hlinkpres?slideindex=1&amp;slidetitle=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572000"/>
            <a:ext cx="7985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Learning Objectives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Explain the “Grow and Glow” concept in building staff competencies in breastfeeding promotion and support.</a:t>
            </a:r>
          </a:p>
          <a:p>
            <a:pPr eaLnBrk="1" hangingPunct="1"/>
            <a:r>
              <a:rPr lang="en-US" smtClean="0"/>
              <a:t>Identify four principles of adult learning that should be incorporated into training.</a:t>
            </a:r>
          </a:p>
        </p:txBody>
      </p:sp>
      <p:pic>
        <p:nvPicPr>
          <p:cNvPr id="7172" name="Picture 1" descr="icons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67200"/>
            <a:ext cx="990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Let’s Get to Work!</a:t>
            </a:r>
          </a:p>
        </p:txBody>
      </p:sp>
      <p:sp>
        <p:nvSpPr>
          <p:cNvPr id="8195" name="Text Box 4"/>
          <p:cNvSpPr txBox="1">
            <a:spLocks noChangeArrowheads="1"/>
          </p:cNvSpPr>
          <p:nvPr/>
        </p:nvSpPr>
        <p:spPr bwMode="auto">
          <a:xfrm>
            <a:off x="4267200" y="1752600"/>
            <a:ext cx="43434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>
                <a:latin typeface="Calibri" pitchFamily="34" charset="0"/>
              </a:rPr>
              <a:t>“Opportunity is missed by most people because it is dressed in overalls and looks like work.”  </a:t>
            </a:r>
          </a:p>
          <a:p>
            <a:pPr eaLnBrk="1" hangingPunct="1">
              <a:spcBef>
                <a:spcPct val="50000"/>
              </a:spcBef>
            </a:pPr>
            <a:r>
              <a:rPr lang="en-US" sz="2800">
                <a:latin typeface="Calibri" pitchFamily="34" charset="0"/>
              </a:rPr>
              <a:t>		 </a:t>
            </a:r>
            <a:r>
              <a:rPr lang="en-US" sz="2000">
                <a:latin typeface="Calibri" pitchFamily="34" charset="0"/>
              </a:rPr>
              <a:t>--Thomas Edison</a:t>
            </a:r>
          </a:p>
        </p:txBody>
      </p:sp>
      <p:pic>
        <p:nvPicPr>
          <p:cNvPr id="1026" name="Picture 2" descr="C:\Users\Cathy\AppData\Local\Microsoft\Windows\Temporary Internet Files\Low\Content.IE5\RNBHUIMC\iStock_000000582794Small[1]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371600"/>
            <a:ext cx="3048000" cy="4035425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Breastfeeding Training for WIC Staff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4449763"/>
          </a:xfrm>
        </p:spPr>
        <p:txBody>
          <a:bodyPr/>
          <a:lstStyle/>
          <a:p>
            <a:pPr eaLnBrk="1" hangingPunct="1"/>
            <a:r>
              <a:rPr lang="en-US" smtClean="0"/>
              <a:t>WIC’s mission is to improve health of nutritionally at-risk women, infants, and children</a:t>
            </a:r>
          </a:p>
          <a:p>
            <a:pPr eaLnBrk="1" hangingPunct="1"/>
            <a:r>
              <a:rPr lang="en-US" smtClean="0"/>
              <a:t>Staff training required </a:t>
            </a:r>
          </a:p>
          <a:p>
            <a:pPr lvl="1" eaLnBrk="1" hangingPunct="1"/>
            <a:r>
              <a:rPr lang="en-US" smtClean="0"/>
              <a:t>Orientation for new staff</a:t>
            </a:r>
          </a:p>
          <a:p>
            <a:pPr lvl="1" eaLnBrk="1" hangingPunct="1"/>
            <a:r>
              <a:rPr lang="en-US" smtClean="0"/>
              <a:t>Ongoing training for all staff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95400"/>
            <a:ext cx="6934200" cy="337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About the Theme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648200"/>
          </a:xfrm>
        </p:spPr>
        <p:txBody>
          <a:bodyPr/>
          <a:lstStyle/>
          <a:p>
            <a:pPr eaLnBrk="1" hangingPunct="1"/>
            <a:r>
              <a:rPr lang="en-US" sz="2800" smtClean="0"/>
              <a:t>Grow</a:t>
            </a:r>
          </a:p>
          <a:p>
            <a:pPr lvl="1" eaLnBrk="1" hangingPunct="1"/>
            <a:r>
              <a:rPr lang="en-US" sz="2400" smtClean="0"/>
              <a:t>Babies grow with good health </a:t>
            </a:r>
          </a:p>
          <a:p>
            <a:pPr lvl="1" eaLnBrk="1" hangingPunct="1"/>
            <a:r>
              <a:rPr lang="en-US" sz="2400" smtClean="0"/>
              <a:t>Mothers grow confidence </a:t>
            </a:r>
          </a:p>
          <a:p>
            <a:pPr lvl="1" eaLnBrk="1" hangingPunct="1"/>
            <a:r>
              <a:rPr lang="en-US" sz="2400" smtClean="0"/>
              <a:t>Staff grow in their ability to educate and support breastfeeding families</a:t>
            </a:r>
          </a:p>
          <a:p>
            <a:pPr eaLnBrk="1" hangingPunct="1"/>
            <a:r>
              <a:rPr lang="en-US" sz="2800" smtClean="0"/>
              <a:t>Glow</a:t>
            </a:r>
          </a:p>
          <a:p>
            <a:pPr lvl="1" eaLnBrk="1" hangingPunct="1"/>
            <a:r>
              <a:rPr lang="en-US" sz="2400" smtClean="0"/>
              <a:t>Helping mothers breastfeed so their babies can glow with good health</a:t>
            </a:r>
          </a:p>
          <a:p>
            <a:pPr lvl="1" eaLnBrk="1" hangingPunct="1"/>
            <a:r>
              <a:rPr lang="en-US" sz="2400" smtClean="0"/>
              <a:t>Helping mothers glow with pride</a:t>
            </a:r>
          </a:p>
          <a:p>
            <a:pPr lvl="1" eaLnBrk="1" hangingPunct="1"/>
            <a:r>
              <a:rPr lang="en-US" sz="2400" smtClean="0"/>
              <a:t>Power of staff recognition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Who Should Train WIC Staff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Lactation management experts</a:t>
            </a:r>
          </a:p>
          <a:p>
            <a:pPr lvl="1" eaLnBrk="1" hangingPunct="1"/>
            <a:r>
              <a:rPr lang="en-US" smtClean="0"/>
              <a:t>WIC agency breastfeeding coordinator</a:t>
            </a:r>
          </a:p>
          <a:p>
            <a:pPr lvl="1" eaLnBrk="1" hangingPunct="1"/>
            <a:r>
              <a:rPr lang="en-US" smtClean="0"/>
              <a:t>WIC peer counselor coordinator</a:t>
            </a:r>
          </a:p>
          <a:p>
            <a:pPr lvl="1" eaLnBrk="1" hangingPunct="1"/>
            <a:r>
              <a:rPr lang="en-US" smtClean="0"/>
              <a:t>Community resources</a:t>
            </a:r>
          </a:p>
          <a:p>
            <a:pPr eaLnBrk="1" hangingPunct="1"/>
            <a:r>
              <a:rPr lang="en-US" smtClean="0"/>
              <a:t>WIC supervisors and program coordinators</a:t>
            </a:r>
          </a:p>
          <a:p>
            <a:pPr lvl="1" eaLnBrk="1" hangingPunct="1"/>
            <a:endParaRPr lang="en-US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</TotalTime>
  <Words>638</Words>
  <Application>Microsoft Office PowerPoint</Application>
  <PresentationFormat>On-screen Show (4:3)</PresentationFormat>
  <Paragraphs>165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Presentation</vt:lpstr>
      <vt:lpstr>PowerPoint Presentation</vt:lpstr>
      <vt:lpstr>Core Competency</vt:lpstr>
      <vt:lpstr>Learning Objectives</vt:lpstr>
      <vt:lpstr>Let’s Get to Work!</vt:lpstr>
      <vt:lpstr>Breastfeeding Training for WIC Staff</vt:lpstr>
      <vt:lpstr>PowerPoint Presentation</vt:lpstr>
      <vt:lpstr>About the Theme</vt:lpstr>
      <vt:lpstr>Who Should Train WIC Staff</vt:lpstr>
      <vt:lpstr>Training Overview</vt:lpstr>
      <vt:lpstr>Training Modules</vt:lpstr>
      <vt:lpstr>Training Modules</vt:lpstr>
      <vt:lpstr>Format of the Modules</vt:lpstr>
      <vt:lpstr>Other Training Tools</vt:lpstr>
      <vt:lpstr>Training Resources Provided</vt:lpstr>
      <vt:lpstr>Curriculum Terms Used</vt:lpstr>
      <vt:lpstr>The WIC Designated  Breastfeeding Expert</vt:lpstr>
      <vt:lpstr>Yield</vt:lpstr>
      <vt:lpstr>Effective Training Approaches</vt:lpstr>
      <vt:lpstr>Use Adult Learning Techniques</vt:lpstr>
      <vt:lpstr>Keep the Pace Moving</vt:lpstr>
      <vt:lpstr>Make Your Point as Visual as Possible</vt:lpstr>
      <vt:lpstr>Teach Small Amounts</vt:lpstr>
      <vt:lpstr>Repeat the Information</vt:lpstr>
      <vt:lpstr>Keep It Relevant</vt:lpstr>
      <vt:lpstr>Foster Skills-Building Opportunities</vt:lpstr>
      <vt:lpstr>Reward Participants  When Learning Occurs</vt:lpstr>
      <vt:lpstr>Above All: Make It Fun!</vt:lpstr>
      <vt:lpstr>Help Staff Glow With  Breastfeeding Support</vt:lpstr>
      <vt:lpstr>Technical Assistance for Trainers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Cathy</dc:creator>
  <cp:lastModifiedBy>Pellechia, Kathleen</cp:lastModifiedBy>
  <cp:revision>157</cp:revision>
  <dcterms:created xsi:type="dcterms:W3CDTF">2009-04-13T00:52:41Z</dcterms:created>
  <dcterms:modified xsi:type="dcterms:W3CDTF">2013-06-25T16:30:32Z</dcterms:modified>
</cp:coreProperties>
</file>